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724" r:id="rId3"/>
    <p:sldId id="725" r:id="rId4"/>
    <p:sldId id="726" r:id="rId5"/>
    <p:sldId id="730" r:id="rId6"/>
    <p:sldId id="729" r:id="rId7"/>
    <p:sldId id="736" r:id="rId8"/>
    <p:sldId id="733" r:id="rId9"/>
    <p:sldId id="728" r:id="rId10"/>
    <p:sldId id="717" r:id="rId11"/>
    <p:sldId id="715" r:id="rId12"/>
    <p:sldId id="598" r:id="rId13"/>
    <p:sldId id="550" r:id="rId14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46314-256E-418F-AB24-D69DC288CC0A}" v="3" dt="2023-03-27T08:39:23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20" autoAdjust="0"/>
    <p:restoredTop sz="94675" autoAdjust="0"/>
  </p:normalViewPr>
  <p:slideViewPr>
    <p:cSldViewPr>
      <p:cViewPr varScale="1">
        <p:scale>
          <a:sx n="78" d="100"/>
          <a:sy n="78" d="100"/>
        </p:scale>
        <p:origin x="106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1F032BDE-833B-44F0-9575-604F3C05FB54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EE0EA966-5E0A-442D-8BD9-EA1DE62B50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7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EA966-5E0A-442D-8BD9-EA1DE62B5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1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FC196-080C-40B4-8848-1F0F5707F5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7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FA5-811C-4087-8AC2-F84A65CFF5C5}" type="datetimeFigureOut">
              <a:rPr lang="da-DK" smtClean="0"/>
              <a:t>28-03-2023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BEEB-60BB-487F-89C8-CAEEC6FEE1E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512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FA5-811C-4087-8AC2-F84A65CFF5C5}" type="datetimeFigureOut">
              <a:rPr lang="da-DK" smtClean="0"/>
              <a:t>28-03-2023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BEEB-60BB-487F-89C8-CAEEC6FEE1E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201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FA5-811C-4087-8AC2-F84A65CFF5C5}" type="datetimeFigureOut">
              <a:rPr lang="da-DK" smtClean="0"/>
              <a:t>28-03-2023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BEEB-60BB-487F-89C8-CAEEC6FEE1E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38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FA5-811C-4087-8AC2-F84A65CFF5C5}" type="datetimeFigureOut">
              <a:rPr lang="da-DK" smtClean="0"/>
              <a:t>28-03-2023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BEEB-60BB-487F-89C8-CAEEC6FEE1E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16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FA5-811C-4087-8AC2-F84A65CFF5C5}" type="datetimeFigureOut">
              <a:rPr lang="da-DK" smtClean="0"/>
              <a:t>28-03-2023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BEEB-60BB-487F-89C8-CAEEC6FEE1E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791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FA5-811C-4087-8AC2-F84A65CFF5C5}" type="datetimeFigureOut">
              <a:rPr lang="da-DK" smtClean="0"/>
              <a:t>28-03-2023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BEEB-60BB-487F-89C8-CAEEC6FEE1E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598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FA5-811C-4087-8AC2-F84A65CFF5C5}" type="datetimeFigureOut">
              <a:rPr lang="da-DK" smtClean="0"/>
              <a:t>28-03-2023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BEEB-60BB-487F-89C8-CAEEC6FEE1E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940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FA5-811C-4087-8AC2-F84A65CFF5C5}" type="datetimeFigureOut">
              <a:rPr lang="da-DK" smtClean="0"/>
              <a:t>28-03-2023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BEEB-60BB-487F-89C8-CAEEC6FEE1E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373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FA5-811C-4087-8AC2-F84A65CFF5C5}" type="datetimeFigureOut">
              <a:rPr lang="da-DK" smtClean="0"/>
              <a:t>28-03-2023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BEEB-60BB-487F-89C8-CAEEC6FEE1E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301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FA5-811C-4087-8AC2-F84A65CFF5C5}" type="datetimeFigureOut">
              <a:rPr lang="da-DK" smtClean="0"/>
              <a:t>28-03-2023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BEEB-60BB-487F-89C8-CAEEC6FEE1E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719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4FA5-811C-4087-8AC2-F84A65CFF5C5}" type="datetimeFigureOut">
              <a:rPr lang="da-DK" smtClean="0"/>
              <a:t>28-03-2023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BEEB-60BB-487F-89C8-CAEEC6FEE1E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848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74FA5-811C-4087-8AC2-F84A65CFF5C5}" type="datetimeFigureOut">
              <a:rPr lang="da-DK" smtClean="0"/>
              <a:t>28-03-2023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EBEEB-60BB-487F-89C8-CAEEC6FEE1E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238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2043658"/>
          </a:xfrm>
        </p:spPr>
        <p:txBody>
          <a:bodyPr>
            <a:noAutofit/>
          </a:bodyPr>
          <a:lstStyle/>
          <a:p>
            <a:r>
              <a:rPr lang="da-DK" dirty="0"/>
              <a:t>Samskabelse og børnenes dannende fællesskaber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Lars Geer Hammershøj</a:t>
            </a:r>
          </a:p>
          <a:p>
            <a:r>
              <a:rPr lang="en-GB" sz="2400" dirty="0" err="1"/>
              <a:t>Forskningskoordinator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i="1" dirty="0" err="1"/>
              <a:t>LegeKunst</a:t>
            </a:r>
            <a:endParaRPr lang="en-GB" sz="2400" i="1" dirty="0"/>
          </a:p>
          <a:p>
            <a:r>
              <a:rPr lang="en-GB" sz="2400" dirty="0" err="1"/>
              <a:t>Ph.d.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lektor</a:t>
            </a:r>
            <a:endParaRPr lang="en-GB" sz="2400" dirty="0"/>
          </a:p>
          <a:p>
            <a:r>
              <a:rPr lang="en-GB" sz="2400" dirty="0"/>
              <a:t>DPU, Aarhus </a:t>
            </a:r>
            <a:r>
              <a:rPr lang="en-GB" sz="2400" dirty="0" err="1"/>
              <a:t>Universitet</a:t>
            </a:r>
            <a:endParaRPr lang="en-GB" sz="24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6278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D2DA3-2D2F-44E7-A4DB-AD833E27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248CB4-6D53-45D6-AE8D-9ED3088EB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166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3FDB4-D77E-487C-AF4C-ECD9392F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 descr="Et billede, der indeholder tekst, bog&#10;&#10;Automatisk genereret beskrivelse">
            <a:extLst>
              <a:ext uri="{FF2B5EF4-FFF2-40B4-BE49-F238E27FC236}">
                <a16:creationId xmlns:a16="http://schemas.microsoft.com/office/drawing/2014/main" id="{A7B7FDD5-48C4-4820-BC03-77D74C12258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2959" r="8690" b="3286"/>
          <a:stretch/>
        </p:blipFill>
        <p:spPr>
          <a:xfrm>
            <a:off x="2195736" y="980728"/>
            <a:ext cx="4306154" cy="5112000"/>
          </a:xfrm>
        </p:spPr>
      </p:pic>
    </p:spTree>
    <p:extLst>
      <p:ext uri="{BB962C8B-B14F-4D97-AF65-F5344CB8AC3E}">
        <p14:creationId xmlns:p14="http://schemas.microsoft.com/office/powerpoint/2010/main" val="396240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Taenketanken.mm.dk</a:t>
            </a:r>
            <a:endParaRPr lang="en-US" dirty="0"/>
          </a:p>
        </p:txBody>
      </p:sp>
      <p:pic>
        <p:nvPicPr>
          <p:cNvPr id="1026" name="Picture 2" descr="https://taenketanken.mm.dk/wp-content/uploads/2021/09/Det-gode-boerneliv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17" y="1983816"/>
            <a:ext cx="6679365" cy="375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3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ladsholder til indhold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35" y="1600200"/>
            <a:ext cx="3054330" cy="4525963"/>
          </a:xfrm>
        </p:spPr>
      </p:pic>
      <p:pic>
        <p:nvPicPr>
          <p:cNvPr id="7" name="Pladsholder til indhold 3" descr="Forside - kreativitet-et-spoergsmaal-om-dannelse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600200"/>
            <a:ext cx="2880320" cy="4525963"/>
          </a:xfrm>
        </p:spPr>
      </p:pic>
    </p:spTree>
    <p:extLst>
      <p:ext uri="{BB962C8B-B14F-4D97-AF65-F5344CB8AC3E}">
        <p14:creationId xmlns:p14="http://schemas.microsoft.com/office/powerpoint/2010/main" val="25331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5ADD7-10C2-54D8-80D9-CD9577B8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Projektets idé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5E5943-CB2E-8A23-2442-4A12E4AFC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6894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Samskabende forældresamarbejde</a:t>
            </a:r>
          </a:p>
          <a:p>
            <a:pPr lvl="1"/>
            <a:r>
              <a:rPr lang="da-DK" dirty="0"/>
              <a:t>Skabt af forældre og skolens medarbejdere</a:t>
            </a:r>
          </a:p>
          <a:p>
            <a:pPr lvl="2"/>
            <a:r>
              <a:rPr lang="da-DK" dirty="0"/>
              <a:t>Selv skabe roller og definerer forventninger sammen </a:t>
            </a:r>
          </a:p>
          <a:p>
            <a:pPr lvl="2"/>
            <a:r>
              <a:rPr lang="da-DK" dirty="0"/>
              <a:t>Faciliteret af skolen</a:t>
            </a:r>
          </a:p>
          <a:p>
            <a:pPr lvl="2"/>
            <a:r>
              <a:rPr lang="da-DK" dirty="0"/>
              <a:t>Ophæve usikkerhed om givne roller og forventninger  </a:t>
            </a:r>
          </a:p>
          <a:p>
            <a:pPr lvl="1"/>
            <a:r>
              <a:rPr lang="da-DK" dirty="0"/>
              <a:t>Fokus på forældresamarbejdets formål </a:t>
            </a:r>
          </a:p>
          <a:p>
            <a:pPr lvl="2"/>
            <a:r>
              <a:rPr lang="da-DK" dirty="0"/>
              <a:t>Samarbejde om at leve op til folkeskolens formål</a:t>
            </a:r>
          </a:p>
          <a:p>
            <a:pPr lvl="2"/>
            <a:r>
              <a:rPr lang="da-DK" dirty="0"/>
              <a:t>Støtte børnene på skolens dannelsesrejse</a:t>
            </a:r>
          </a:p>
          <a:p>
            <a:pPr lvl="2"/>
            <a:r>
              <a:rPr lang="da-DK" dirty="0"/>
              <a:t>Gøre forældresamarbejdet meningsfuldt </a:t>
            </a:r>
          </a:p>
          <a:p>
            <a:pPr lvl="1"/>
            <a:r>
              <a:rPr lang="da-DK" dirty="0"/>
              <a:t>Gennem samskabelsesmodel</a:t>
            </a:r>
          </a:p>
          <a:p>
            <a:pPr lvl="2"/>
            <a:r>
              <a:rPr lang="da-DK" dirty="0"/>
              <a:t>Model for at skabe rammer, roller og relationer i forældresamarbejdet sammen </a:t>
            </a:r>
          </a:p>
          <a:p>
            <a:pPr lvl="2"/>
            <a:r>
              <a:rPr lang="da-DK" dirty="0"/>
              <a:t>Anvende i konkrete arenaer for forældresamarbejde  </a:t>
            </a:r>
          </a:p>
          <a:p>
            <a:pPr lvl="2"/>
            <a:endParaRPr lang="da-DK" dirty="0"/>
          </a:p>
          <a:p>
            <a:pPr lvl="2"/>
            <a:endParaRPr lang="da-DK" dirty="0"/>
          </a:p>
          <a:p>
            <a:pPr lvl="2"/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871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44CB8-1831-5E09-93C3-3B8B3628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Samskabelsesmodel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A55981-F8AE-3807-607F-4302AF60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>
            <a:normAutofit fontScale="85000" lnSpcReduction="10000"/>
          </a:bodyPr>
          <a:lstStyle/>
          <a:p>
            <a:r>
              <a:rPr lang="da-DK" dirty="0"/>
              <a:t>Samskabelse forudsætter at deltagerne</a:t>
            </a:r>
          </a:p>
          <a:p>
            <a:pPr lvl="1"/>
            <a:r>
              <a:rPr lang="da-DK" dirty="0"/>
              <a:t>Forholder sig åbent til hinanden (idealet)</a:t>
            </a:r>
          </a:p>
          <a:p>
            <a:pPr lvl="1"/>
            <a:r>
              <a:rPr lang="da-DK" dirty="0"/>
              <a:t>Præsenteres for forældresamarbejdets verdener og måder at deltage på (principperne)</a:t>
            </a:r>
          </a:p>
          <a:p>
            <a:pPr lvl="1"/>
            <a:r>
              <a:rPr lang="da-DK" dirty="0"/>
              <a:t>Kommer ud over deres vante roller og eksisterende antagelser (eksempler på aktiviteter i arenaer)</a:t>
            </a:r>
            <a:endParaRPr lang="da-DK" sz="1300" dirty="0"/>
          </a:p>
          <a:p>
            <a:pPr lvl="4"/>
            <a:endParaRPr lang="da-DK" dirty="0"/>
          </a:p>
          <a:p>
            <a:r>
              <a:rPr lang="da-DK" dirty="0"/>
              <a:t>Hensigten med samskabende forældresamarbejde</a:t>
            </a:r>
          </a:p>
          <a:p>
            <a:pPr lvl="1"/>
            <a:r>
              <a:rPr lang="da-DK" dirty="0"/>
              <a:t>Fremme børnenes dannende og inkluderende fællesskaber</a:t>
            </a:r>
          </a:p>
          <a:p>
            <a:pPr lvl="1"/>
            <a:r>
              <a:rPr lang="da-DK" dirty="0"/>
              <a:t>Vise interesse for børnene på skolens dannelsesrejse  </a:t>
            </a:r>
          </a:p>
          <a:p>
            <a:pPr lvl="1"/>
            <a:r>
              <a:rPr lang="da-DK" dirty="0"/>
              <a:t>Være forbillede for at møde skolen med åbenhed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150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C6B8C-1DE6-34A7-2EC4-66F84DBE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Skolens dannelsesrejse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AA454B-4EC7-B491-C24A-07D9B6E6F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3395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Skolens formål </a:t>
            </a:r>
          </a:p>
          <a:p>
            <a:pPr lvl="1"/>
            <a:r>
              <a:rPr lang="da-DK" dirty="0"/>
              <a:t>Forberede eleverne til at leve og klare sig i samfundet som menneske og borger</a:t>
            </a:r>
          </a:p>
          <a:p>
            <a:pPr lvl="4"/>
            <a:endParaRPr lang="da-DK" sz="1100" dirty="0"/>
          </a:p>
          <a:p>
            <a:r>
              <a:rPr lang="da-DK" dirty="0"/>
              <a:t>Dannelsesdimensionen</a:t>
            </a:r>
          </a:p>
          <a:p>
            <a:pPr lvl="1"/>
            <a:r>
              <a:rPr lang="da-DK" dirty="0"/>
              <a:t>Blive del af noget større</a:t>
            </a:r>
          </a:p>
          <a:p>
            <a:pPr lvl="2"/>
            <a:r>
              <a:rPr lang="da-DK" dirty="0"/>
              <a:t>Gøre erfaringer der ændrer én </a:t>
            </a:r>
          </a:p>
          <a:p>
            <a:pPr lvl="2"/>
            <a:r>
              <a:rPr lang="da-DK" dirty="0"/>
              <a:t>Være åben og overskridelse sig selv (inkluderende)</a:t>
            </a:r>
          </a:p>
          <a:p>
            <a:pPr lvl="1"/>
            <a:r>
              <a:rPr lang="da-DK" dirty="0"/>
              <a:t>Blive del af skolens fællesskaber og verdener</a:t>
            </a:r>
          </a:p>
          <a:p>
            <a:pPr lvl="2"/>
            <a:r>
              <a:rPr lang="da-DK" dirty="0"/>
              <a:t>Være sådan én der kan være makker og medspiller </a:t>
            </a:r>
          </a:p>
          <a:p>
            <a:pPr lvl="2"/>
            <a:r>
              <a:rPr lang="da-DK" dirty="0"/>
              <a:t>Være sådan én der kan regne og fortælle jokes </a:t>
            </a:r>
          </a:p>
          <a:p>
            <a:pPr lvl="1"/>
            <a:r>
              <a:rPr lang="da-DK" dirty="0"/>
              <a:t>Blive del af fællesskaber med jævnaldrende</a:t>
            </a:r>
          </a:p>
          <a:p>
            <a:pPr lvl="2"/>
            <a:r>
              <a:rPr lang="da-DK" dirty="0"/>
              <a:t>Danne relationer og blive venner  </a:t>
            </a:r>
          </a:p>
          <a:p>
            <a:pPr lvl="2"/>
            <a:r>
              <a:rPr lang="da-DK" dirty="0"/>
              <a:t>Have det sjovt med andre ved at lege, spille eller hænge ud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931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3" y="188640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/>
              <a:t>Faser i dannelsesprocessen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0799" y="1484784"/>
            <a:ext cx="8303089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a-DK" sz="2600" dirty="0"/>
              <a:t>0. Anledningsfasen</a:t>
            </a:r>
          </a:p>
          <a:p>
            <a:pPr lvl="1"/>
            <a:r>
              <a:rPr lang="da-DK" sz="2400" dirty="0"/>
              <a:t>Fornemmelsen af at gå glip af noget </a:t>
            </a:r>
          </a:p>
          <a:p>
            <a:pPr marL="0" indent="0">
              <a:buNone/>
            </a:pPr>
            <a:r>
              <a:rPr lang="da-DK" sz="2600" dirty="0"/>
              <a:t>1. Åbningsfasen</a:t>
            </a:r>
          </a:p>
          <a:p>
            <a:pPr lvl="1"/>
            <a:r>
              <a:rPr lang="da-DK" sz="2400" dirty="0"/>
              <a:t>Tilbageholde et vanligt ‘nej’ (smagsafgørelse)</a:t>
            </a:r>
          </a:p>
          <a:p>
            <a:pPr lvl="1"/>
            <a:r>
              <a:rPr lang="da-DK" sz="2400" dirty="0"/>
              <a:t>Subjektet åbner sig for verden (</a:t>
            </a:r>
            <a:r>
              <a:rPr lang="da-DK" sz="2400" dirty="0" err="1"/>
              <a:t>Klafki</a:t>
            </a:r>
            <a:r>
              <a:rPr lang="da-DK" sz="2400" dirty="0"/>
              <a:t> 1996)</a:t>
            </a:r>
          </a:p>
          <a:p>
            <a:pPr marL="0" indent="0">
              <a:buNone/>
            </a:pPr>
            <a:r>
              <a:rPr lang="da-DK" sz="2600" dirty="0"/>
              <a:t>2. Overskridelsesfasen</a:t>
            </a:r>
          </a:p>
          <a:p>
            <a:pPr lvl="1"/>
            <a:r>
              <a:rPr lang="da-DK" sz="2400" dirty="0"/>
              <a:t>Verden åbner sig for subjektet (selvoverskridelse)</a:t>
            </a:r>
          </a:p>
          <a:p>
            <a:pPr lvl="1"/>
            <a:r>
              <a:rPr lang="da-DK" sz="2400" dirty="0"/>
              <a:t>Begejstret stemning: Verden opleves som større </a:t>
            </a:r>
          </a:p>
          <a:p>
            <a:pPr marL="0" indent="0">
              <a:buNone/>
            </a:pPr>
            <a:r>
              <a:rPr lang="da-DK" sz="2600" dirty="0"/>
              <a:t>3. Erfaringsfasen</a:t>
            </a:r>
          </a:p>
          <a:p>
            <a:pPr lvl="1"/>
            <a:r>
              <a:rPr lang="da-DK" sz="2400" dirty="0"/>
              <a:t>Foruroligende stemning: ‘Forpurrer ens forventninger’ (</a:t>
            </a:r>
            <a:r>
              <a:rPr lang="da-DK" sz="2400" dirty="0" err="1"/>
              <a:t>Gadamer</a:t>
            </a:r>
            <a:r>
              <a:rPr lang="da-DK" sz="2400" dirty="0"/>
              <a:t> 1960)</a:t>
            </a:r>
          </a:p>
          <a:p>
            <a:pPr lvl="1"/>
            <a:r>
              <a:rPr lang="da-DK" sz="2400" dirty="0"/>
              <a:t>Gør en erfaring: Ændrer måden at forholde sig på (smagsdannelse)</a:t>
            </a:r>
          </a:p>
          <a:p>
            <a:pPr marL="0" indent="0">
              <a:buNone/>
            </a:pPr>
            <a:r>
              <a:rPr lang="da-DK" sz="2600" dirty="0"/>
              <a:t>4. Refleksionsfasen</a:t>
            </a:r>
          </a:p>
          <a:p>
            <a:pPr lvl="1"/>
            <a:r>
              <a:rPr lang="da-DK" sz="2400" dirty="0"/>
              <a:t>Forsøger at sætte ord på erfaringen </a:t>
            </a:r>
          </a:p>
          <a:p>
            <a:pPr lvl="1"/>
            <a:r>
              <a:rPr lang="da-DK" sz="2400" dirty="0"/>
              <a:t>Fortolke i forhold til ens fortælling om en selv (identitet) </a:t>
            </a:r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78433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7AED0-E26A-17DB-88CA-6CE1C2F2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Samskabelsesmodellens dele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F2685B-F7CD-5A0A-55B8-A841F94E2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5165724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Idealet </a:t>
            </a:r>
          </a:p>
          <a:p>
            <a:pPr lvl="1"/>
            <a:r>
              <a:rPr lang="da-DK" dirty="0"/>
              <a:t>Møde hinanden med åbenhed og nysgerrighed</a:t>
            </a:r>
          </a:p>
          <a:p>
            <a:pPr lvl="2"/>
            <a:r>
              <a:rPr lang="da-DK" dirty="0"/>
              <a:t>Forudsætning for at skabe sammen</a:t>
            </a:r>
          </a:p>
          <a:p>
            <a:pPr lvl="2"/>
            <a:r>
              <a:rPr lang="da-DK" dirty="0"/>
              <a:t>Være forbillede for at møde skolen med åbenhed</a:t>
            </a:r>
          </a:p>
          <a:p>
            <a:r>
              <a:rPr lang="da-DK" dirty="0"/>
              <a:t>Principper </a:t>
            </a:r>
          </a:p>
          <a:p>
            <a:pPr lvl="1"/>
            <a:r>
              <a:rPr lang="da-DK" dirty="0"/>
              <a:t>Inviteres til at deltage i forældresamarbejde</a:t>
            </a:r>
          </a:p>
          <a:p>
            <a:pPr lvl="2"/>
            <a:r>
              <a:rPr lang="da-DK" dirty="0"/>
              <a:t>Åbne forældresamarbejdets verden for dem</a:t>
            </a:r>
          </a:p>
          <a:p>
            <a:pPr lvl="2"/>
            <a:r>
              <a:rPr lang="da-DK" dirty="0"/>
              <a:t>Vise interesse for børnene på skolens dannelsesrejse</a:t>
            </a:r>
          </a:p>
          <a:p>
            <a:pPr lvl="1"/>
            <a:r>
              <a:rPr lang="da-DK" dirty="0"/>
              <a:t>Præsentere måder at være åbne og nysgerrige på</a:t>
            </a:r>
          </a:p>
          <a:p>
            <a:pPr lvl="2"/>
            <a:r>
              <a:rPr lang="da-DK" dirty="0"/>
              <a:t>Præsentere efterlignelsesværdige måder at deltage på</a:t>
            </a:r>
          </a:p>
          <a:p>
            <a:pPr lvl="2"/>
            <a:r>
              <a:rPr lang="da-DK" dirty="0"/>
              <a:t>Viser måder at møde skolen med åbenhed på</a:t>
            </a:r>
          </a:p>
          <a:p>
            <a:pPr lvl="1"/>
            <a:r>
              <a:rPr lang="da-DK" dirty="0"/>
              <a:t>Børn får kendskab til forældres åbenhed og nysgerrig</a:t>
            </a:r>
          </a:p>
          <a:p>
            <a:pPr lvl="2"/>
            <a:r>
              <a:rPr lang="da-DK" dirty="0"/>
              <a:t> Muliggør at forældre og samarbejdet kan være forbilleder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977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F345A-2ECE-5496-5C7B-41B459DD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11" y="160337"/>
            <a:ext cx="8229600" cy="1143000"/>
          </a:xfrm>
        </p:spPr>
        <p:txBody>
          <a:bodyPr/>
          <a:lstStyle/>
          <a:p>
            <a:r>
              <a:rPr lang="da-DK" dirty="0"/>
              <a:t>Samskabelse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0A40D8-3FF1-3644-5BB6-8295B8DC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00911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Samskabelse </a:t>
            </a:r>
          </a:p>
          <a:p>
            <a:pPr lvl="1"/>
            <a:r>
              <a:rPr lang="da-DK" dirty="0"/>
              <a:t>Ikke samarbejde</a:t>
            </a:r>
          </a:p>
          <a:p>
            <a:pPr lvl="2"/>
            <a:r>
              <a:rPr lang="da-DK" dirty="0"/>
              <a:t>På forhånd definerede opgaver og roller  </a:t>
            </a:r>
          </a:p>
          <a:p>
            <a:pPr lvl="1"/>
            <a:r>
              <a:rPr lang="da-DK" dirty="0"/>
              <a:t>Skabe noget sammen </a:t>
            </a:r>
          </a:p>
          <a:p>
            <a:pPr lvl="2"/>
            <a:r>
              <a:rPr lang="da-DK" dirty="0"/>
              <a:t>Åbent hvad man skaber sammen og hvilke roller man får</a:t>
            </a:r>
          </a:p>
          <a:p>
            <a:pPr lvl="3"/>
            <a:endParaRPr lang="da-DK" sz="1200" dirty="0"/>
          </a:p>
          <a:p>
            <a:r>
              <a:rPr lang="da-DK" dirty="0"/>
              <a:t>Forudsætninger for samskabelse</a:t>
            </a:r>
          </a:p>
          <a:p>
            <a:pPr lvl="1"/>
            <a:r>
              <a:rPr lang="da-DK" dirty="0"/>
              <a:t>Deltagerne forholder sig åbent til hinanden (idealet)</a:t>
            </a:r>
          </a:p>
          <a:p>
            <a:pPr lvl="2"/>
            <a:r>
              <a:rPr lang="da-DK" dirty="0"/>
              <a:t>Være lydhøre over for hinandens idéer og måder at se tingene på</a:t>
            </a:r>
          </a:p>
          <a:p>
            <a:pPr lvl="2"/>
            <a:r>
              <a:rPr lang="da-DK" dirty="0"/>
              <a:t> ”Komme ud over hinandens forudindtagethed” </a:t>
            </a:r>
          </a:p>
          <a:p>
            <a:pPr lvl="1"/>
            <a:r>
              <a:rPr lang="da-DK" dirty="0"/>
              <a:t>Principper guider det der skabes sammen (tre principper)</a:t>
            </a:r>
          </a:p>
          <a:p>
            <a:pPr lvl="2"/>
            <a:r>
              <a:rPr lang="da-DK" dirty="0"/>
              <a:t>Åbne for forældresamarbejdets verden og mulighed for deltagelse </a:t>
            </a:r>
          </a:p>
          <a:p>
            <a:pPr lvl="1"/>
            <a:r>
              <a:rPr lang="da-DK" dirty="0"/>
              <a:t>Aktiviteter realiserer principperne (arenaer)</a:t>
            </a:r>
          </a:p>
          <a:p>
            <a:pPr lvl="2"/>
            <a:r>
              <a:rPr lang="da-DK" dirty="0"/>
              <a:t>Kommer ud over vante roller og eksisterende antagelser </a:t>
            </a:r>
          </a:p>
          <a:p>
            <a:pPr lvl="2"/>
            <a:r>
              <a:rPr lang="da-DK" dirty="0"/>
              <a:t>”Modellen inspirerede os til at flytte fokus fra, at vi skulle informere, til i stedet at gøre noget aktivt”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303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92350-8664-40E3-A054-414C3AC7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Tegn og støtte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A4BD87-CE60-4B15-B42F-0D3AD0CD3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26570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Tegn på samskabelse </a:t>
            </a:r>
          </a:p>
          <a:p>
            <a:pPr lvl="1"/>
            <a:r>
              <a:rPr lang="da-DK" dirty="0"/>
              <a:t>Ændrede måder at tale og handle</a:t>
            </a:r>
          </a:p>
          <a:p>
            <a:pPr lvl="2"/>
            <a:r>
              <a:rPr lang="da-DK" dirty="0"/>
              <a:t>Går med på legen, fællesskab opstår, tager initiativ etc. </a:t>
            </a:r>
          </a:p>
          <a:p>
            <a:pPr lvl="1"/>
            <a:r>
              <a:rPr lang="da-DK" dirty="0"/>
              <a:t>Forholde sig åbent til hinanden</a:t>
            </a:r>
          </a:p>
          <a:p>
            <a:pPr lvl="2"/>
            <a:r>
              <a:rPr lang="da-DK" dirty="0"/>
              <a:t>Stemninger som munterhed og begejstring</a:t>
            </a:r>
          </a:p>
          <a:p>
            <a:pPr lvl="2"/>
            <a:r>
              <a:rPr lang="da-DK" dirty="0"/>
              <a:t>”Latter er korteste afstand mellem mennesker”  </a:t>
            </a:r>
          </a:p>
          <a:p>
            <a:pPr lvl="4"/>
            <a:endParaRPr lang="da-DK" sz="1200" dirty="0"/>
          </a:p>
          <a:p>
            <a:r>
              <a:rPr lang="da-DK" dirty="0"/>
              <a:t>Støtte børnene på skolens dannelsesrejse</a:t>
            </a:r>
          </a:p>
          <a:p>
            <a:pPr lvl="1"/>
            <a:r>
              <a:rPr lang="da-DK" dirty="0"/>
              <a:t>Forholde sig åbent til forældresamarbejdet</a:t>
            </a:r>
          </a:p>
          <a:p>
            <a:pPr lvl="2"/>
            <a:r>
              <a:rPr lang="da-DK" dirty="0"/>
              <a:t>Børn inspireres af voksnes forholdelsesmåde</a:t>
            </a:r>
          </a:p>
          <a:p>
            <a:pPr lvl="2"/>
            <a:r>
              <a:rPr lang="da-DK" dirty="0"/>
              <a:t>Forholde sig åbent til skolens verdener og fællesskaber </a:t>
            </a:r>
          </a:p>
          <a:p>
            <a:pPr lvl="1"/>
            <a:r>
              <a:rPr lang="da-DK" dirty="0"/>
              <a:t>Ændrede måder at deltage i forældresamarbejdet på</a:t>
            </a:r>
          </a:p>
          <a:p>
            <a:pPr lvl="2"/>
            <a:r>
              <a:rPr lang="da-DK" dirty="0"/>
              <a:t>Børn efterligner måder at deltage på</a:t>
            </a:r>
          </a:p>
          <a:p>
            <a:pPr lvl="2"/>
            <a:r>
              <a:rPr lang="da-DK" dirty="0"/>
              <a:t>Ændrer måden at forholde sig til sig selv, andre og verden på </a:t>
            </a:r>
          </a:p>
          <a:p>
            <a:pPr lvl="4"/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942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81FCE-0CB8-BD85-544C-486D1E40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Leg og samskabelse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4251D3-6340-F1A2-642D-BC0A3A6A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r>
              <a:rPr lang="da-DK" dirty="0"/>
              <a:t>Samskabelse inspireret af leg</a:t>
            </a:r>
          </a:p>
          <a:p>
            <a:pPr lvl="1"/>
            <a:r>
              <a:rPr lang="da-DK" dirty="0"/>
              <a:t>Eksemplerne på aktiviteter har en legende karakter </a:t>
            </a:r>
          </a:p>
          <a:p>
            <a:pPr lvl="1"/>
            <a:r>
              <a:rPr lang="da-DK" dirty="0"/>
              <a:t>‘</a:t>
            </a:r>
            <a:r>
              <a:rPr lang="da-DK" dirty="0" err="1"/>
              <a:t>Icebreaker</a:t>
            </a:r>
            <a:r>
              <a:rPr lang="da-DK" dirty="0"/>
              <a:t>’</a:t>
            </a:r>
          </a:p>
          <a:p>
            <a:pPr lvl="2"/>
            <a:endParaRPr lang="da-DK" dirty="0"/>
          </a:p>
          <a:p>
            <a:r>
              <a:rPr lang="da-DK" dirty="0"/>
              <a:t>Leg er børns måde at samskabe på </a:t>
            </a:r>
          </a:p>
          <a:p>
            <a:pPr lvl="1"/>
            <a:r>
              <a:rPr lang="da-DK" dirty="0"/>
              <a:t>Adskiller sig fra virkeligheden </a:t>
            </a:r>
          </a:p>
          <a:p>
            <a:pPr lvl="1"/>
            <a:r>
              <a:rPr lang="da-DK" dirty="0"/>
              <a:t>Åben for de andre og hvad der sker i situationen (inkluderende)</a:t>
            </a:r>
          </a:p>
          <a:p>
            <a:pPr lvl="1"/>
            <a:r>
              <a:rPr lang="da-DK" dirty="0"/>
              <a:t>Pingpong interaktion  </a:t>
            </a:r>
          </a:p>
          <a:p>
            <a:pPr lvl="1"/>
            <a:r>
              <a:rPr lang="da-DK" dirty="0"/>
              <a:t>Leger så længe det er sjovt</a:t>
            </a:r>
          </a:p>
          <a:p>
            <a:pPr lvl="2"/>
            <a:endParaRPr lang="da-DK" dirty="0"/>
          </a:p>
          <a:p>
            <a:r>
              <a:rPr lang="da-DK" dirty="0"/>
              <a:t>Leg er den oprindelige form for samskabelse </a:t>
            </a:r>
          </a:p>
          <a:p>
            <a:pPr lvl="1"/>
            <a:r>
              <a:rPr lang="da-DK" dirty="0"/>
              <a:t>Humor er voksnes måde at lege på </a:t>
            </a:r>
          </a:p>
          <a:p>
            <a:pPr lvl="1"/>
            <a:r>
              <a:rPr lang="da-DK" dirty="0"/>
              <a:t>Pingpong i muntert selskab</a:t>
            </a:r>
          </a:p>
          <a:p>
            <a:pPr lvl="1"/>
            <a:r>
              <a:rPr lang="da-DK" dirty="0"/>
              <a:t>Den indstilling, vi har, og den stemning, vi er i, når vi er åbne over for hinanden og situationen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809964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4755</TotalTime>
  <Words>720</Words>
  <Application>Microsoft Office PowerPoint</Application>
  <PresentationFormat>Skærmshow (4:3)</PresentationFormat>
  <Paragraphs>151</Paragraphs>
  <Slides>13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6" baseType="lpstr">
      <vt:lpstr>Arial</vt:lpstr>
      <vt:lpstr>Calibri</vt:lpstr>
      <vt:lpstr>Kontortema</vt:lpstr>
      <vt:lpstr>Samskabelse og børnenes dannende fællesskaber</vt:lpstr>
      <vt:lpstr>Projektets idé</vt:lpstr>
      <vt:lpstr>Samskabelsesmodel</vt:lpstr>
      <vt:lpstr>Skolens dannelsesrejse</vt:lpstr>
      <vt:lpstr>Faser i dannelsesprocessen </vt:lpstr>
      <vt:lpstr>Samskabelsesmodellens dele</vt:lpstr>
      <vt:lpstr>Samskabelse</vt:lpstr>
      <vt:lpstr>Tegn og støtte</vt:lpstr>
      <vt:lpstr>Leg og samskabelse</vt:lpstr>
      <vt:lpstr>PowerPoint-præsentation</vt:lpstr>
      <vt:lpstr>PowerPoint-præsentation</vt:lpstr>
      <vt:lpstr>Taenketanken.mm.dk</vt:lpstr>
      <vt:lpstr>PowerPoint-præsentation</vt:lpstr>
    </vt:vector>
  </TitlesOfParts>
  <Company>Aarhus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Lars Geer Hammershøj</dc:creator>
  <cp:lastModifiedBy>Kirsten Birk Lassen</cp:lastModifiedBy>
  <cp:revision>791</cp:revision>
  <cp:lastPrinted>2023-03-27T08:12:51Z</cp:lastPrinted>
  <dcterms:created xsi:type="dcterms:W3CDTF">2014-09-30T09:44:24Z</dcterms:created>
  <dcterms:modified xsi:type="dcterms:W3CDTF">2023-03-28T05:54:22Z</dcterms:modified>
</cp:coreProperties>
</file>